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5"/>
  </p:notesMasterIdLst>
  <p:handoutMasterIdLst>
    <p:handoutMasterId r:id="rId16"/>
  </p:handoutMasterIdLst>
  <p:sldIdLst>
    <p:sldId id="257" r:id="rId6"/>
    <p:sldId id="293" r:id="rId7"/>
    <p:sldId id="309" r:id="rId8"/>
    <p:sldId id="299" r:id="rId9"/>
    <p:sldId id="305" r:id="rId10"/>
    <p:sldId id="307" r:id="rId11"/>
    <p:sldId id="310" r:id="rId12"/>
    <p:sldId id="311" r:id="rId13"/>
    <p:sldId id="30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11" autoAdjust="0"/>
  </p:normalViewPr>
  <p:slideViewPr>
    <p:cSldViewPr>
      <p:cViewPr>
        <p:scale>
          <a:sx n="60" d="100"/>
          <a:sy n="60" d="100"/>
        </p:scale>
        <p:origin x="-9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56" tIns="46578" rIns="93156" bIns="465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3" y="1"/>
            <a:ext cx="3037840" cy="464820"/>
          </a:xfrm>
          <a:prstGeom prst="rect">
            <a:avLst/>
          </a:prstGeom>
        </p:spPr>
        <p:txBody>
          <a:bodyPr vert="horz" lIns="93156" tIns="46578" rIns="93156" bIns="46578" rtlCol="0"/>
          <a:lstStyle>
            <a:lvl1pPr algn="r">
              <a:defRPr sz="1200"/>
            </a:lvl1pPr>
          </a:lstStyle>
          <a:p>
            <a:fld id="{5D96692C-2AB9-4E87-9935-B5CE12D17ECB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72"/>
            <a:ext cx="3037840" cy="464820"/>
          </a:xfrm>
          <a:prstGeom prst="rect">
            <a:avLst/>
          </a:prstGeom>
        </p:spPr>
        <p:txBody>
          <a:bodyPr vert="horz" lIns="93156" tIns="46578" rIns="93156" bIns="465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3" y="8829972"/>
            <a:ext cx="3037840" cy="464820"/>
          </a:xfrm>
          <a:prstGeom prst="rect">
            <a:avLst/>
          </a:prstGeom>
        </p:spPr>
        <p:txBody>
          <a:bodyPr vert="horz" lIns="93156" tIns="46578" rIns="93156" bIns="46578" rtlCol="0" anchor="b"/>
          <a:lstStyle>
            <a:lvl1pPr algn="r">
              <a:defRPr sz="1200"/>
            </a:lvl1pPr>
          </a:lstStyle>
          <a:p>
            <a:fld id="{5299C449-E98C-49B8-83A4-A0864539A7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735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56" tIns="46578" rIns="93156" bIns="465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1"/>
            <a:ext cx="3037840" cy="464820"/>
          </a:xfrm>
          <a:prstGeom prst="rect">
            <a:avLst/>
          </a:prstGeom>
        </p:spPr>
        <p:txBody>
          <a:bodyPr vert="horz" lIns="93156" tIns="46578" rIns="93156" bIns="46578" rtlCol="0"/>
          <a:lstStyle>
            <a:lvl1pPr algn="r">
              <a:defRPr sz="1200"/>
            </a:lvl1pPr>
          </a:lstStyle>
          <a:p>
            <a:fld id="{4B9F3373-B82C-4C53-88AF-B46E8DAFD6E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6" tIns="46578" rIns="93156" bIns="465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6"/>
            <a:ext cx="5608320" cy="4183380"/>
          </a:xfrm>
          <a:prstGeom prst="rect">
            <a:avLst/>
          </a:prstGeom>
        </p:spPr>
        <p:txBody>
          <a:bodyPr vert="horz" lIns="93156" tIns="46578" rIns="93156" bIns="465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72"/>
            <a:ext cx="3037840" cy="464820"/>
          </a:xfrm>
          <a:prstGeom prst="rect">
            <a:avLst/>
          </a:prstGeom>
        </p:spPr>
        <p:txBody>
          <a:bodyPr vert="horz" lIns="93156" tIns="46578" rIns="93156" bIns="465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829972"/>
            <a:ext cx="3037840" cy="464820"/>
          </a:xfrm>
          <a:prstGeom prst="rect">
            <a:avLst/>
          </a:prstGeom>
        </p:spPr>
        <p:txBody>
          <a:bodyPr vert="horz" lIns="93156" tIns="46578" rIns="93156" bIns="46578" rtlCol="0" anchor="b"/>
          <a:lstStyle>
            <a:lvl1pPr algn="r">
              <a:defRPr sz="1200"/>
            </a:lvl1pPr>
          </a:lstStyle>
          <a:p>
            <a:fld id="{98B3C3C6-EDD5-4933-BE4E-A701BAF049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28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8AB01-73B2-4826-A2CF-3F85823D5E6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3C3C6-EDD5-4933-BE4E-A701BAF0499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3C3C6-EDD5-4933-BE4E-A701BAF0499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3C3C6-EDD5-4933-BE4E-A701BAF0499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3C3C6-EDD5-4933-BE4E-A701BAF0499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3C3C6-EDD5-4933-BE4E-A701BAF0499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3C3C6-EDD5-4933-BE4E-A701BAF0499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3C3C6-EDD5-4933-BE4E-A701BAF0499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3C3C6-EDD5-4933-BE4E-A701BAF0499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239E-5F9E-448F-BFD1-CD46481DC2FD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954B-9DFB-4B59-A640-8680757D0522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9D38-EE52-4D7B-ACED-1CC7F8DD01CB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7892-F2E5-4E3A-A53F-C6AC2462E1C6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8559-9152-44E0-8D1A-272F49E6C709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6A9E-F55E-497A-B353-1C00064C3E92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9650-2E7D-4963-9200-4DDB29DC9CF2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740E-953E-4D22-8C5B-969C3E2A7BEF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EBDD-B543-4882-9BAF-D273C7B143F1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8299-250B-440D-9E12-665BAC32E1D9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07F8-9C02-4D85-AB9D-B72F49456AC7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01ECB-EF08-4B39-857C-C9F0BC3EA668}" type="datetime1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54772-392D-4898-A9E4-12933E32A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BB64-676A-403E-B266-827795BD19E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A9097-16A4-491E-9692-B61779A57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95400"/>
            <a:ext cx="7772400" cy="1524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SMALL BUSINESS OPPORTUNITY FORUM</a:t>
            </a:r>
            <a:endParaRPr lang="en-US" sz="4000" cap="none" dirty="0">
              <a:ln w="12700">
                <a:noFill/>
                <a:prstDash val="solid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7772400" cy="2743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Department </a:t>
            </a:r>
          </a:p>
          <a:p>
            <a:pPr>
              <a:lnSpc>
                <a:spcPct val="80000"/>
              </a:lnSpc>
            </a:pPr>
            <a:endParaRPr lang="en-US" sz="18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2015 </a:t>
            </a:r>
            <a:r>
              <a:rPr 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Capital Program</a:t>
            </a: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&amp; 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 </a:t>
            </a:r>
            <a:r>
              <a:rPr 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Outlook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7" t="10526" r="2237" b="10526"/>
          <a:stretch>
            <a:fillRect/>
          </a:stretch>
        </p:blipFill>
        <p:spPr bwMode="auto">
          <a:xfrm>
            <a:off x="5867400" y="152400"/>
            <a:ext cx="3132138" cy="11096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74494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Water Department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13F93BB4-D4CA-40A9-AABA-79195DDC9383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71600" y="685800"/>
            <a:ext cx="7772400" cy="617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Department has Six Divisions</a:t>
            </a:r>
            <a:endParaRPr lang="en-US" sz="28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Administration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Utility Field Operations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Environmental Management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Supply and Treatment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Reclamation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Engineering / Water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Information Management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Systems</a:t>
            </a:r>
            <a:endParaRPr lang="en-US" sz="2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74494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Water Department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13F93BB4-D4CA-40A9-AABA-79195DDC9383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71600" y="685800"/>
            <a:ext cx="7772400" cy="617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City of Dayton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owns/operates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Three Utilities</a:t>
            </a:r>
            <a:endParaRPr lang="en-US" sz="26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</a:t>
            </a:r>
            <a:endParaRPr lang="en-US" sz="24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2" indent="-233363">
              <a:lnSpc>
                <a:spcPct val="120000"/>
              </a:lnSpc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Approx. 800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miles of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distribution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piping</a:t>
            </a:r>
          </a:p>
          <a:p>
            <a:pPr marL="914400" lvl="2" indent="-233363">
              <a:lnSpc>
                <a:spcPct val="120000"/>
              </a:lnSpc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Elevated storage tanks/booster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pump stations</a:t>
            </a:r>
            <a:endParaRPr lang="en-US" sz="22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2" indent="-233363">
              <a:lnSpc>
                <a:spcPct val="120000"/>
              </a:lnSpc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Water Treatment Plants (Miami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&amp; Ottawa)</a:t>
            </a:r>
            <a:endParaRPr lang="en-US" sz="22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Sanitary </a:t>
            </a:r>
            <a:endParaRPr lang="en-US" sz="24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9163" lvl="2">
              <a:lnSpc>
                <a:spcPct val="120000"/>
              </a:lnSpc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Approx. 740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miles of wastewater collection piping</a:t>
            </a:r>
          </a:p>
          <a:p>
            <a:pPr marL="919163" lvl="2">
              <a:lnSpc>
                <a:spcPct val="120000"/>
              </a:lnSpc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Lift Stations &amp; Force Mains</a:t>
            </a:r>
          </a:p>
          <a:p>
            <a:pPr marL="919163" lvl="2">
              <a:lnSpc>
                <a:spcPct val="120000"/>
              </a:lnSpc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Water Reclamation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Plant</a:t>
            </a:r>
            <a:endParaRPr lang="en-US" sz="22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Storm </a:t>
            </a:r>
            <a:endParaRPr lang="en-US" sz="24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9163" lvl="2">
              <a:lnSpc>
                <a:spcPct val="120000"/>
              </a:lnSpc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Approx. 700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miles of storm collection piping</a:t>
            </a:r>
          </a:p>
          <a:p>
            <a:pPr marL="919163" lvl="2">
              <a:lnSpc>
                <a:spcPct val="120000"/>
              </a:lnSpc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Lift Stations, Force Mains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&amp;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Flood Control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en-US" sz="22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13F93BB4-D4CA-40A9-AABA-79195DDC9383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71600" y="685800"/>
            <a:ext cx="7772400" cy="601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2013, the Water Department Launched a formal System Re-Investment Program.  Program highlights include: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Re-Investing $160 million in Repair/Replacement (R/R) Program over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10-year Period (2013 – 2022)</a:t>
            </a:r>
            <a:endParaRPr lang="en-US" sz="22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$8 Million per year for water distribution system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$8 Million per year for wastewater collection system</a:t>
            </a:r>
          </a:p>
          <a:p>
            <a:pPr marL="0" indent="0">
              <a:lnSpc>
                <a:spcPct val="120000"/>
              </a:lnSpc>
              <a:buNone/>
            </a:pPr>
            <a:endParaRPr lang="en-US" sz="8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Repair/Replacement (R/R) Program goal is to replace/upgrade 1% of the system per year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8.0 linear miles of water distribution mains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7.4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linear miles of wastewater collection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sewers</a:t>
            </a:r>
            <a:endParaRPr lang="en-US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95400" y="0"/>
            <a:ext cx="787449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Capital Program Overview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13F93BB4-D4CA-40A9-AABA-79195DDC9383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71600" y="685800"/>
            <a:ext cx="7772400" cy="601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32 Construction Contracts Awarded using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$25.0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in Water Department capital funds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$11.4 Million from Water Capital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$11.5 Million from Sanitary Capital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$2.1 Million from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Storm Capital</a:t>
            </a:r>
            <a:endParaRPr lang="en-US" sz="22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13 Water Main Improvement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construction contracts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awarded for $7.2 Million to improve 5.33 linear miles of Water Mains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Sanitary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Sewer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Improvement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construction contracts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awarded for $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11.5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to improve 34.63 linear miles of Sanitary Sewers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Font typeface="Arial" pitchFamily="34" charset="0"/>
              <a:buNone/>
            </a:pPr>
            <a:endParaRPr lang="en-US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2" indent="0">
              <a:lnSpc>
                <a:spcPct val="80000"/>
              </a:lnSpc>
              <a:buFont typeface="Arial" pitchFamily="34" charset="0"/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Font typeface="Arial" pitchFamily="34" charset="0"/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95400" y="0"/>
            <a:ext cx="787449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2015 Capital Program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1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13F93BB4-D4CA-40A9-AABA-79195DDC9383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71600" y="685800"/>
            <a:ext cx="7772400" cy="601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Expenditures of Water Department capital funds was $29.2 Million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Expenditures made via Construction Contracts, Service Contracts and Purchase Orders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13.5 Million from Water Capital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$14.4 Million from Sanitary Capital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$1.3 Million from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Storm Capital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Summary of Expenditures</a:t>
            </a:r>
            <a:endParaRPr lang="en-US" sz="26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78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6.6 Million for Water Main Improvements</a:t>
            </a:r>
          </a:p>
          <a:p>
            <a:pPr marL="5778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$6.4 Million for Water Supply &amp; Treatment Improvements</a:t>
            </a:r>
          </a:p>
          <a:p>
            <a:pPr marL="5778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$7.4 Million for Sanitary Sewer Improvements</a:t>
            </a:r>
          </a:p>
          <a:p>
            <a:pPr marL="5778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$6.7 Million for Water Reclamation Improvements</a:t>
            </a:r>
          </a:p>
          <a:p>
            <a:pPr marL="5778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$1.2 Million for Storm Sewer Improvements</a:t>
            </a:r>
            <a:endParaRPr lang="en-US" sz="2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2" indent="0">
              <a:lnSpc>
                <a:spcPct val="80000"/>
              </a:lnSpc>
              <a:buFont typeface="Arial" pitchFamily="34" charset="0"/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Font typeface="Arial" pitchFamily="34" charset="0"/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95400" y="0"/>
            <a:ext cx="787449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2015 Capital Program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15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13F93BB4-D4CA-40A9-AABA-79195DDC9383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71600" y="685800"/>
            <a:ext cx="7772400" cy="601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86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Construction Contracts Awarded using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$61.7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in Water Department capital funds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$33.1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from Water Capital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$25.8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from Sanitary Capital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$2.8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from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Storm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Capital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Main Improvement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construction contracts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awarded for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$23.7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to improve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18.55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linear miles of Water Mains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22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Sanitary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Sewer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Improvement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construction contracts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awarded for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$16.6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to improve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57.48 </a:t>
            </a:r>
            <a:r>
              <a:rPr lang="en-US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linear miles of Sanitary Sewers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Font typeface="Arial" pitchFamily="34" charset="0"/>
              <a:buNone/>
            </a:pPr>
            <a:endParaRPr lang="en-US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2" indent="0">
              <a:lnSpc>
                <a:spcPct val="80000"/>
              </a:lnSpc>
              <a:buFont typeface="Arial" pitchFamily="34" charset="0"/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Font typeface="Arial" pitchFamily="34" charset="0"/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95400" y="0"/>
            <a:ext cx="787449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2013-2015 Program Summary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8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13F93BB4-D4CA-40A9-AABA-79195DDC9383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71600" y="685800"/>
            <a:ext cx="7772400" cy="601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Expenditures of Water Department capital funds was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$64.2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Expenditures made via Construction Contracts, Service Contracts and Purchase Orders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$33.9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from Water Capital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$26.9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from Sanitary Capital</a:t>
            </a:r>
          </a:p>
          <a:p>
            <a:pPr marL="508000"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$3.4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from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Storm Capital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Summary of Expenditures</a:t>
            </a:r>
            <a:endParaRPr lang="en-US" sz="26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78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$18.3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for Water Main Improvements</a:t>
            </a:r>
          </a:p>
          <a:p>
            <a:pPr marL="5778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$13.0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for Water Supply &amp; Treatment Improvements</a:t>
            </a:r>
          </a:p>
          <a:p>
            <a:pPr marL="5778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$14.3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for Sanitary Sewer Improvements</a:t>
            </a:r>
          </a:p>
          <a:p>
            <a:pPr marL="5778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$10.4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for Water Reclamation Improvements</a:t>
            </a:r>
          </a:p>
          <a:p>
            <a:pPr marL="5778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$2.6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Million for Storm Sewer Improvements</a:t>
            </a:r>
            <a:endParaRPr lang="en-US" sz="2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2" indent="0">
              <a:lnSpc>
                <a:spcPct val="80000"/>
              </a:lnSpc>
              <a:buFont typeface="Arial" pitchFamily="34" charset="0"/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Font typeface="Arial" pitchFamily="34" charset="0"/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95400" y="0"/>
            <a:ext cx="787449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2013-2015 Program Summary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13F93BB4-D4CA-40A9-AABA-79195DDC9383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97494" y="990600"/>
            <a:ext cx="7772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71600" y="685800"/>
            <a:ext cx="7772400" cy="594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Distribution System – Continue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Repair/Replacement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</a:t>
            </a:r>
          </a:p>
          <a:p>
            <a:pPr>
              <a:lnSpc>
                <a:spcPct val="120000"/>
              </a:lnSpc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Wastewater Collection System –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Phase 1 of the Sanitary Interceptor Sewer Improvements, Bid in Nov/Dec 2016 (over $5 Million) </a:t>
            </a:r>
          </a:p>
          <a:p>
            <a:pPr>
              <a:lnSpc>
                <a:spcPct val="120000"/>
              </a:lnSpc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Supply &amp; Treatment – Lime Reclamation Facility Expansion Project, </a:t>
            </a:r>
            <a:r>
              <a:rPr lang="en-US" sz="2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Bid Opening on 2/18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 the Low Bid being $9.1 Million</a:t>
            </a: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Water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Reclamation </a:t>
            </a:r>
            <a:r>
              <a:rPr lang="en-US" sz="2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Final Clarifier Improvements, Bid in May/Jun 2016 (over $5 Million)</a:t>
            </a: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295400" y="0"/>
            <a:ext cx="787449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2016 Outlook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4B1D1BFD447548BB5275BF15ADBA9C" ma:contentTypeVersion="0" ma:contentTypeDescription="Create a new document." ma:contentTypeScope="" ma:versionID="94fc4396c303ab95a11c98b6fcba3fe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73B7B5-F813-445A-B8F9-306673A67A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C7EEF79-5852-4D0A-AF62-07DCE6A78D04}">
  <ds:schemaRefs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8DEEF4E-9FCC-4FA5-9FC5-1DFB9E4A1F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34407</TotalTime>
  <Words>590</Words>
  <Application>Microsoft Office PowerPoint</Application>
  <PresentationFormat>On-screen Show (4:3)</PresentationFormat>
  <Paragraphs>177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SMALL BUSINESS OPPORTUNITY FORUM</vt:lpstr>
      <vt:lpstr>Water Department</vt:lpstr>
      <vt:lpstr>Water Department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Dayton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shalfacr</dc:creator>
  <cp:lastModifiedBy>Holmes, Scott</cp:lastModifiedBy>
  <cp:revision>1594</cp:revision>
  <cp:lastPrinted>2016-02-22T18:42:41Z</cp:lastPrinted>
  <dcterms:created xsi:type="dcterms:W3CDTF">2011-02-14T15:24:49Z</dcterms:created>
  <dcterms:modified xsi:type="dcterms:W3CDTF">2016-02-23T19:21:10Z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0x010100454B1D1BFD447548BB5275BF15ADBA9C</vt:lpwstr>
  </property>
</Properties>
</file>