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3" r:id="rId9"/>
    <p:sldId id="264" r:id="rId10"/>
    <p:sldId id="265" r:id="rId11"/>
    <p:sldId id="267" r:id="rId12"/>
    <p:sldId id="271" r:id="rId13"/>
    <p:sldId id="269" r:id="rId14"/>
    <p:sldId id="270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F5942-9E51-4923-8C62-448FABB3F812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D8477-8961-4272-A971-C733082E0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87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78D03-B8E6-4C58-B2E6-3EB6D2F2633D}" type="datetime1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6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839C-7F19-4C67-BFE7-81E36E9A46C9}" type="datetime1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0769-1F3F-48A6-A25F-4A690FEF06D9}" type="datetime1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6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4341-5746-449D-B53E-75FBBAF35851}" type="datetime1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0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3EAC-0D33-402C-B284-104F87C6C8DB}" type="datetime1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0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8C622-48B0-496E-A848-9FBF382F6E35}" type="datetime1">
              <a:rPr lang="en-US" smtClean="0"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2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CD77B-47EE-466A-A201-63B9F5781EAF}" type="datetime1">
              <a:rPr lang="en-US" smtClean="0"/>
              <a:t>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74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54F35-574B-4432-A782-F7DE5492CC52}" type="datetime1">
              <a:rPr lang="en-US" smtClean="0"/>
              <a:t>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50A0D-8190-4467-8EFD-E58043FA76E5}" type="datetime1">
              <a:rPr lang="en-US" smtClean="0"/>
              <a:t>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C045-A0C8-420C-A071-C0F9F5721C03}" type="datetime1">
              <a:rPr lang="en-US" smtClean="0"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561EC-4BC1-4C7C-912B-CB06311371B1}" type="datetime1">
              <a:rPr lang="en-US" smtClean="0"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15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2F1B0-9A27-48C9-85D7-67E44F62C5DB}" type="datetime1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4E2A6-A0EE-44DE-A09E-3182220E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9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328987"/>
            <a:ext cx="7772400" cy="1362075"/>
          </a:xfrm>
        </p:spPr>
        <p:txBody>
          <a:bodyPr/>
          <a:lstStyle/>
          <a:p>
            <a:r>
              <a:rPr lang="en-US" dirty="0" smtClean="0"/>
              <a:t>2016 Projects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905000" y="1828800"/>
            <a:ext cx="7772400" cy="1500187"/>
          </a:xfrm>
        </p:spPr>
        <p:txBody>
          <a:bodyPr/>
          <a:lstStyle/>
          <a:p>
            <a:r>
              <a:rPr lang="en-US" dirty="0" smtClean="0"/>
              <a:t>Department of Public Works</a:t>
            </a:r>
            <a:br>
              <a:rPr lang="en-US" dirty="0" smtClean="0"/>
            </a:br>
            <a:r>
              <a:rPr lang="en-US" dirty="0" smtClean="0"/>
              <a:t>Division of Civil Engineering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133600"/>
            <a:ext cx="2194560" cy="2194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8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Thoroughfare Asphalt </a:t>
            </a:r>
            <a:r>
              <a:rPr lang="en-US" dirty="0" smtClean="0"/>
              <a:t>Resurfacing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en-US" dirty="0"/>
              <a:t>Bid Date April 2016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3880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283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Signal Systems </a:t>
            </a:r>
            <a:r>
              <a:rPr lang="en-US" dirty="0" smtClean="0"/>
              <a:t>Upgrade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en-US" dirty="0"/>
              <a:t>Bid Date June 2016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3880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108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Street </a:t>
            </a:r>
            <a:r>
              <a:rPr lang="en-US" dirty="0"/>
              <a:t>Light Replacement Phase </a:t>
            </a:r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en-US" dirty="0"/>
              <a:t>Bid Date July 2016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3880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1391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Third Street Safety </a:t>
            </a:r>
            <a:r>
              <a:rPr lang="en-US" dirty="0" smtClean="0"/>
              <a:t>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Bid Date September 2016 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975" y1="15397" x2="16975" y2="15397"/>
                        <a14:foregroundMark x1="19444" y1="47326" x2="19444" y2="47326"/>
                        <a14:foregroundMark x1="29938" y1="72123" x2="30350" y2="71637"/>
                        <a14:foregroundMark x1="40021" y1="75851" x2="40021" y2="75851"/>
                        <a14:foregroundMark x1="20062" y1="7131" x2="20062" y2="7131"/>
                        <a14:foregroundMark x1="13580" y1="7780" x2="13580" y2="7780"/>
                        <a14:foregroundMark x1="12449" y1="17504" x2="12449" y2="17504"/>
                        <a14:foregroundMark x1="14300" y1="13938" x2="14300" y2="13938"/>
                        <a14:foregroundMark x1="12551" y1="25284" x2="12551" y2="25284"/>
                        <a14:foregroundMark x1="10700" y1="30308" x2="10700" y2="30308"/>
                        <a14:foregroundMark x1="10391" y1="38088" x2="10391" y2="37439"/>
                        <a14:foregroundMark x1="9362" y1="32415" x2="9362" y2="32415"/>
                        <a14:foregroundMark x1="9362" y1="32415" x2="9362" y2="32415"/>
                        <a14:foregroundMark x1="9671" y1="36143" x2="9671" y2="36143"/>
                        <a14:foregroundMark x1="9979" y1="39222" x2="9979" y2="39222"/>
                        <a14:foregroundMark x1="9259" y1="22690" x2="9259" y2="22690"/>
                        <a14:foregroundMark x1="9053" y1="18152" x2="9053" y2="18152"/>
                        <a14:foregroundMark x1="9053" y1="17342" x2="9053" y2="16370"/>
                        <a14:foregroundMark x1="10802" y1="9887" x2="10802" y2="9887"/>
                        <a14:foregroundMark x1="11008" y1="8914" x2="11008" y2="8914"/>
                        <a14:foregroundMark x1="14198" y1="7780" x2="14815" y2="7293"/>
                        <a14:foregroundMark x1="15123" y1="6321" x2="15123" y2="6321"/>
                        <a14:foregroundMark x1="13786" y1="72609" x2="13786" y2="72609"/>
                        <a14:foregroundMark x1="13580" y1="72123" x2="13580" y2="72123"/>
                        <a14:foregroundMark x1="56687" y1="83955" x2="56687" y2="83955"/>
                        <a14:foregroundMark x1="68210" y1="68395" x2="68210" y2="68395"/>
                        <a14:foregroundMark x1="83951" y1="14749" x2="83951" y2="14749"/>
                        <a14:foregroundMark x1="10288" y1="79254" x2="10288" y2="79254"/>
                        <a14:foregroundMark x1="2881" y1="19773" x2="2881" y2="19773"/>
                        <a14:backgroundMark x1="50720" y1="15073" x2="50720" y2="15073"/>
                        <a14:backgroundMark x1="50514" y1="74554" x2="50514" y2="74554"/>
                        <a14:backgroundMark x1="50720" y1="37925" x2="50720" y2="37925"/>
                        <a14:backgroundMark x1="50823" y1="98379" x2="50823" y2="98379"/>
                        <a14:backgroundMark x1="50514" y1="2269" x2="50514" y2="2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3" r="52613"/>
          <a:stretch/>
        </p:blipFill>
        <p:spPr bwMode="auto">
          <a:xfrm>
            <a:off x="1792289" y="612775"/>
            <a:ext cx="2573766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13</a:t>
            </a:fld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975" y1="15397" x2="16975" y2="15397"/>
                        <a14:foregroundMark x1="19444" y1="47326" x2="19444" y2="47326"/>
                        <a14:foregroundMark x1="29938" y1="72123" x2="30350" y2="71637"/>
                        <a14:foregroundMark x1="40021" y1="75851" x2="40021" y2="75851"/>
                        <a14:foregroundMark x1="20062" y1="7131" x2="20062" y2="7131"/>
                        <a14:foregroundMark x1="13580" y1="7780" x2="13580" y2="7780"/>
                        <a14:foregroundMark x1="12449" y1="17504" x2="12449" y2="17504"/>
                        <a14:foregroundMark x1="14300" y1="13938" x2="14300" y2="13938"/>
                        <a14:foregroundMark x1="12551" y1="25284" x2="12551" y2="25284"/>
                        <a14:foregroundMark x1="10700" y1="30308" x2="10700" y2="30308"/>
                        <a14:foregroundMark x1="10391" y1="38088" x2="10391" y2="37439"/>
                        <a14:foregroundMark x1="9362" y1="32415" x2="9362" y2="32415"/>
                        <a14:foregroundMark x1="9362" y1="32415" x2="9362" y2="32415"/>
                        <a14:foregroundMark x1="9671" y1="36143" x2="9671" y2="36143"/>
                        <a14:foregroundMark x1="9979" y1="39222" x2="9979" y2="39222"/>
                        <a14:foregroundMark x1="9259" y1="22690" x2="9259" y2="22690"/>
                        <a14:foregroundMark x1="9053" y1="18152" x2="9053" y2="18152"/>
                        <a14:foregroundMark x1="9053" y1="17342" x2="9053" y2="16370"/>
                        <a14:foregroundMark x1="10802" y1="9887" x2="10802" y2="9887"/>
                        <a14:foregroundMark x1="11008" y1="8914" x2="11008" y2="8914"/>
                        <a14:foregroundMark x1="14198" y1="7780" x2="14815" y2="7293"/>
                        <a14:foregroundMark x1="15123" y1="6321" x2="15123" y2="6321"/>
                        <a14:foregroundMark x1="13786" y1="72609" x2="13786" y2="72609"/>
                        <a14:foregroundMark x1="13580" y1="72123" x2="13580" y2="72123"/>
                        <a14:foregroundMark x1="56687" y1="83955" x2="56687" y2="83955"/>
                        <a14:foregroundMark x1="68210" y1="68395" x2="68210" y2="68395"/>
                        <a14:foregroundMark x1="83951" y1="14749" x2="83951" y2="14749"/>
                        <a14:foregroundMark x1="10288" y1="79254" x2="10288" y2="79254"/>
                        <a14:foregroundMark x1="2881" y1="19773" x2="2881" y2="19773"/>
                        <a14:backgroundMark x1="50720" y1="15073" x2="50720" y2="15073"/>
                        <a14:backgroundMark x1="50514" y1="74554" x2="50514" y2="74554"/>
                        <a14:backgroundMark x1="50720" y1="37925" x2="50720" y2="37925"/>
                        <a14:backgroundMark x1="50823" y1="98379" x2="50823" y2="98379"/>
                        <a14:backgroundMark x1="50514" y1="2269" x2="50514" y2="2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2" r="5649"/>
          <a:stretch/>
        </p:blipFill>
        <p:spPr bwMode="auto">
          <a:xfrm>
            <a:off x="4572000" y="609600"/>
            <a:ext cx="2570206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3880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6000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Helena Street Bridge </a:t>
            </a:r>
            <a:r>
              <a:rPr lang="en-US" dirty="0" smtClean="0"/>
              <a:t>Replacement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en-US" dirty="0"/>
              <a:t>Bid Date September 2016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3880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029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15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05000" y="2549843"/>
            <a:ext cx="35052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 smtClean="0"/>
              <a:t>Thank You</a:t>
            </a:r>
            <a:endParaRPr lang="en-US" sz="4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133600"/>
            <a:ext cx="2194560" cy="2194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01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North Main Street Transportation </a:t>
            </a:r>
            <a:r>
              <a:rPr lang="en-US" dirty="0" smtClean="0"/>
              <a:t>Enhancements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n-US" sz="2400" dirty="0"/>
              <a:t>20% DBE Participation</a:t>
            </a:r>
          </a:p>
          <a:p>
            <a:pPr lvl="0"/>
            <a:r>
              <a:rPr lang="en-US" sz="2400" dirty="0"/>
              <a:t>Bid Date February 25, 2016. </a:t>
            </a:r>
          </a:p>
          <a:p>
            <a:pPr lvl="0"/>
            <a:r>
              <a:rPr lang="en-US" sz="2400" dirty="0"/>
              <a:t>Completion Date August  31, 2016</a:t>
            </a:r>
          </a:p>
          <a:p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3880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2</a:t>
            </a:fld>
            <a:endParaRPr lang="en-US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" b="109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65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Eastern Hills </a:t>
            </a:r>
            <a:r>
              <a:rPr lang="en-US" dirty="0" smtClean="0"/>
              <a:t>Bikeway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n-US" sz="2400" dirty="0"/>
              <a:t>10% DBE Participation</a:t>
            </a:r>
          </a:p>
          <a:p>
            <a:pPr lvl="0"/>
            <a:r>
              <a:rPr lang="en-US" sz="2400" dirty="0"/>
              <a:t>Bid Date February 25, 2016. </a:t>
            </a:r>
          </a:p>
          <a:p>
            <a:pPr lvl="0"/>
            <a:r>
              <a:rPr lang="en-US" sz="2400" dirty="0"/>
              <a:t>Completion Date July  31, 2016</a:t>
            </a:r>
          </a:p>
          <a:p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3880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13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Keowee</a:t>
            </a:r>
            <a:r>
              <a:rPr lang="en-US" dirty="0"/>
              <a:t> </a:t>
            </a:r>
            <a:r>
              <a:rPr lang="en-US" dirty="0" err="1" smtClean="0"/>
              <a:t>Steet</a:t>
            </a:r>
            <a:r>
              <a:rPr lang="en-US" dirty="0" smtClean="0"/>
              <a:t> </a:t>
            </a:r>
            <a:r>
              <a:rPr lang="en-US" dirty="0"/>
              <a:t>Reconstruction </a:t>
            </a:r>
            <a:r>
              <a:rPr lang="en-US" dirty="0" smtClean="0"/>
              <a:t>and </a:t>
            </a:r>
            <a:r>
              <a:rPr lang="en-US" dirty="0" smtClean="0"/>
              <a:t>Bikeway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8% DBE Participation</a:t>
            </a:r>
          </a:p>
          <a:p>
            <a:pPr lvl="0"/>
            <a:r>
              <a:rPr lang="en-US" dirty="0"/>
              <a:t>Bid Date March 3, 2016. </a:t>
            </a:r>
          </a:p>
          <a:p>
            <a:pPr lvl="0"/>
            <a:r>
              <a:rPr lang="en-US" dirty="0"/>
              <a:t>Completion Date October 28, 2016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4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3880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664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East Fifth Street and Hamilton Bikeway </a:t>
            </a:r>
            <a:r>
              <a:rPr lang="en-US" dirty="0" smtClean="0"/>
              <a:t>Re-Bid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6% DBE Participation</a:t>
            </a:r>
          </a:p>
          <a:p>
            <a:pPr lvl="0"/>
            <a:r>
              <a:rPr lang="en-US" dirty="0"/>
              <a:t>Bid Date March 17, 2016. </a:t>
            </a:r>
          </a:p>
          <a:p>
            <a:pPr lvl="0"/>
            <a:r>
              <a:rPr lang="en-US" dirty="0"/>
              <a:t>Completion Date November 30, 2016</a:t>
            </a:r>
          </a:p>
          <a:p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5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3880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60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Cleveland Park </a:t>
            </a:r>
            <a:r>
              <a:rPr lang="en-US" dirty="0" smtClean="0"/>
              <a:t>Bikeway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6% DBE Participation</a:t>
            </a:r>
          </a:p>
          <a:p>
            <a:pPr lvl="0"/>
            <a:r>
              <a:rPr lang="en-US" dirty="0"/>
              <a:t>Bid Date April 2016 </a:t>
            </a:r>
          </a:p>
          <a:p>
            <a:pPr lvl="0"/>
            <a:r>
              <a:rPr lang="en-US" dirty="0"/>
              <a:t>Completion Date November 1, 2016</a:t>
            </a:r>
          </a:p>
          <a:p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6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3880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601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Wolf Creek Bike Trail </a:t>
            </a:r>
            <a:r>
              <a:rPr lang="en-US" dirty="0" smtClean="0"/>
              <a:t>Resurfacing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10% MBE Participation</a:t>
            </a:r>
          </a:p>
          <a:p>
            <a:r>
              <a:rPr lang="en-US" dirty="0"/>
              <a:t>Bid Date April 2016 </a:t>
            </a:r>
          </a:p>
          <a:p>
            <a:r>
              <a:rPr lang="en-US" dirty="0"/>
              <a:t>Completion Date July 1, </a:t>
            </a:r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r="215"/>
          <a:stretch/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3880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88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Curb Ramp </a:t>
            </a:r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en-US" dirty="0"/>
              <a:t>Bid Date April 2016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3880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r="244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321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Residential Asphalt </a:t>
            </a:r>
            <a:r>
              <a:rPr lang="en-US" dirty="0" smtClean="0"/>
              <a:t>Resurfacing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r="5721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en-US" dirty="0"/>
              <a:t>Bid Date April 2016 </a:t>
            </a:r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85552" y="5486400"/>
            <a:ext cx="54864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CDBG Residential &amp; Alley Asphalt Resurfacing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85552" y="6053138"/>
            <a:ext cx="5486400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Bid Date June 2016 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E2A6-A0EE-44DE-A09E-3182220E0265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3880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50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210</Words>
  <Application>Microsoft Office PowerPoint</Application>
  <PresentationFormat>On-screen Show (4:3)</PresentationFormat>
  <Paragraphs>58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2016 Projects</vt:lpstr>
      <vt:lpstr>North Main Street Transportation Enhancements</vt:lpstr>
      <vt:lpstr>Eastern Hills Bikeway</vt:lpstr>
      <vt:lpstr>Keowee Steet Reconstruction and Bikeway</vt:lpstr>
      <vt:lpstr>East Fifth Street and Hamilton Bikeway Re-Bid</vt:lpstr>
      <vt:lpstr>Cleveland Park Bikeway</vt:lpstr>
      <vt:lpstr>Wolf Creek Bike Trail Resurfacing</vt:lpstr>
      <vt:lpstr>Curb Ramp Installation</vt:lpstr>
      <vt:lpstr>Residential Asphalt Resurfacing</vt:lpstr>
      <vt:lpstr>Thoroughfare Asphalt Resurfacing</vt:lpstr>
      <vt:lpstr>Signal Systems Upgrade</vt:lpstr>
      <vt:lpstr>Street Light Replacement Phase 4</vt:lpstr>
      <vt:lpstr>Third Street Safety Improvements</vt:lpstr>
      <vt:lpstr>Helena Street Bridge Replacement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 Projects</dc:title>
  <dc:creator>Bailey, Richard</dc:creator>
  <cp:lastModifiedBy>Bailey, Richard</cp:lastModifiedBy>
  <cp:revision>22</cp:revision>
  <dcterms:created xsi:type="dcterms:W3CDTF">2016-02-23T16:26:59Z</dcterms:created>
  <dcterms:modified xsi:type="dcterms:W3CDTF">2016-02-23T21:07:59Z</dcterms:modified>
</cp:coreProperties>
</file>