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95" r:id="rId3"/>
    <p:sldId id="291" r:id="rId4"/>
    <p:sldId id="300" r:id="rId5"/>
    <p:sldId id="285" r:id="rId6"/>
    <p:sldId id="296" r:id="rId7"/>
    <p:sldId id="283" r:id="rId8"/>
    <p:sldId id="302" r:id="rId9"/>
    <p:sldId id="286" r:id="rId10"/>
    <p:sldId id="292" r:id="rId11"/>
    <p:sldId id="287" r:id="rId12"/>
    <p:sldId id="297" r:id="rId13"/>
    <p:sldId id="301" r:id="rId14"/>
    <p:sldId id="298" r:id="rId15"/>
    <p:sldId id="299" r:id="rId16"/>
    <p:sldId id="274" r:id="rId1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40EA0-421B-4EB6-A13D-E79705C8CB11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1ECEA-FB75-4E63-9435-24B23559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95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66F-1237-401C-AD48-D5F1E6EEEC4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9A40-979D-4F10-B1ED-D4647A37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0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66F-1237-401C-AD48-D5F1E6EEEC4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9A40-979D-4F10-B1ED-D4647A37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0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66F-1237-401C-AD48-D5F1E6EEEC4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9A40-979D-4F10-B1ED-D4647A37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9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66F-1237-401C-AD48-D5F1E6EEEC4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9A40-979D-4F10-B1ED-D4647A37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66F-1237-401C-AD48-D5F1E6EEEC4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9A40-979D-4F10-B1ED-D4647A37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7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66F-1237-401C-AD48-D5F1E6EEEC4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9A40-979D-4F10-B1ED-D4647A37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1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66F-1237-401C-AD48-D5F1E6EEEC4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9A40-979D-4F10-B1ED-D4647A37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4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66F-1237-401C-AD48-D5F1E6EEEC4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9A40-979D-4F10-B1ED-D4647A37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4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66F-1237-401C-AD48-D5F1E6EEEC4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9A40-979D-4F10-B1ED-D4647A37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2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66F-1237-401C-AD48-D5F1E6EEEC4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9A40-979D-4F10-B1ED-D4647A37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66F-1237-401C-AD48-D5F1E6EEEC4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9A40-979D-4F10-B1ED-D4647A37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5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DF66F-1237-401C-AD48-D5F1E6EEEC4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E9A40-979D-4F10-B1ED-D4647A37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://www.mcohio.org/departments/purchasing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dr.onlin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fdr.onlin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3315" b="6118"/>
          <a:stretch/>
        </p:blipFill>
        <p:spPr>
          <a:xfrm>
            <a:off x="0" y="1"/>
            <a:ext cx="12192000" cy="65288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5981700"/>
            <a:ext cx="12192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935979"/>
            <a:ext cx="12192000" cy="45719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0439400" y="4953000"/>
            <a:ext cx="1600200" cy="160020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 descr="MC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900" y="5133975"/>
            <a:ext cx="1247642" cy="1100860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140208" y="6106475"/>
            <a:ext cx="7099300" cy="4690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Placeholder 7" descr="BusinessFirst_Logo.png"/>
          <p:cNvPicPr>
            <a:picLocks noChangeAspect="1"/>
          </p:cNvPicPr>
          <p:nvPr/>
        </p:nvPicPr>
        <p:blipFill>
          <a:blip r:embed="rId4"/>
          <a:srcRect t="-21818" b="-21818"/>
          <a:stretch>
            <a:fillRect/>
          </a:stretch>
        </p:blipFill>
        <p:spPr bwMode="auto">
          <a:xfrm>
            <a:off x="7577138" y="-286623"/>
            <a:ext cx="4462462" cy="295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40208" y="6057038"/>
            <a:ext cx="11899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all" dirty="0" smtClean="0">
                <a:solidFill>
                  <a:schemeClr val="bg1"/>
                </a:solidFill>
              </a:rPr>
              <a:t>Intro to C&amp;ED: Minority Business Opportunity Forum</a:t>
            </a:r>
            <a:endParaRPr lang="en-US" sz="3200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981700"/>
            <a:ext cx="12192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35979"/>
            <a:ext cx="12192000" cy="45719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439400" y="4953000"/>
            <a:ext cx="1600200" cy="160020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MC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00" y="5133975"/>
            <a:ext cx="1247642" cy="1100860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140208" y="6106475"/>
            <a:ext cx="7099300" cy="4690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8544" y="6036936"/>
            <a:ext cx="7668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COMMUNITY DEVELOPMENT PROJECTS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6859" y="3044801"/>
            <a:ext cx="3195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Community</a:t>
            </a:r>
          </a:p>
          <a:p>
            <a:r>
              <a:rPr lang="en-US" sz="3200" b="1" dirty="0" smtClean="0"/>
              <a:t>Development </a:t>
            </a:r>
            <a:endParaRPr lang="en-US" sz="32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871912" y="261937"/>
            <a:ext cx="4448175" cy="4810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151" y="2083223"/>
            <a:ext cx="22955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981700"/>
            <a:ext cx="12192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35979"/>
            <a:ext cx="12192000" cy="45719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439400" y="4953000"/>
            <a:ext cx="1600200" cy="160020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MC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00" y="5133975"/>
            <a:ext cx="1247642" cy="1100860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140208" y="6106475"/>
            <a:ext cx="7099300" cy="4690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208" y="6057038"/>
            <a:ext cx="965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COMMUNITY DEVELOPMENT PROGRAMS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528" y="368620"/>
            <a:ext cx="9039352" cy="3069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/>
              <a:t>Montgomery County Community Development Programs</a:t>
            </a:r>
          </a:p>
          <a:p>
            <a:r>
              <a:rPr lang="en-US" dirty="0" smtClean="0"/>
              <a:t>Montgomery County annually receives HUD funds </a:t>
            </a:r>
          </a:p>
          <a:p>
            <a:pPr lvl="1"/>
            <a:r>
              <a:rPr lang="en-US" dirty="0" smtClean="0"/>
              <a:t>Community Development Block Grant (CDBG) and HOME Investment Partnership Program (HOME) funds</a:t>
            </a:r>
          </a:p>
          <a:p>
            <a:r>
              <a:rPr lang="en-US" dirty="0" smtClean="0"/>
              <a:t>Funds are used for </a:t>
            </a:r>
            <a:r>
              <a:rPr lang="en-US" dirty="0" smtClean="0"/>
              <a:t>public infrastructure improvements, community centers, parks, demolition, and housing development</a:t>
            </a:r>
          </a:p>
          <a:p>
            <a:r>
              <a:rPr lang="en-US" dirty="0" smtClean="0"/>
              <a:t>Each project carries MBE/WBE/Section 3 goals</a:t>
            </a:r>
          </a:p>
          <a:p>
            <a:pPr lvl="1"/>
            <a:r>
              <a:rPr lang="en-US" dirty="0" smtClean="0"/>
              <a:t>Refer contractors to MBAC Procurement Enhancement Program (PEP) Certification List</a:t>
            </a:r>
          </a:p>
          <a:p>
            <a:pPr lvl="1"/>
            <a:r>
              <a:rPr lang="en-US" dirty="0" smtClean="0"/>
              <a:t>Review outreach efforts prior to approving contract award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383" y="216220"/>
            <a:ext cx="3454455" cy="25908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99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981700"/>
            <a:ext cx="12192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35979"/>
            <a:ext cx="12192000" cy="45719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439400" y="4953000"/>
            <a:ext cx="1600200" cy="160020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MC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00" y="5133975"/>
            <a:ext cx="1247642" cy="1100860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140208" y="6106475"/>
            <a:ext cx="7099300" cy="4690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208" y="6057038"/>
            <a:ext cx="965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COMMUNITY DEVELOPMENT PROGRAMS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528" y="368620"/>
            <a:ext cx="9039352" cy="3069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/>
              <a:t>2016 Community Development Work Plan</a:t>
            </a:r>
          </a:p>
          <a:p>
            <a:r>
              <a:rPr lang="en-US" dirty="0" smtClean="0"/>
              <a:t>CDBG Projects:</a:t>
            </a:r>
          </a:p>
          <a:p>
            <a:pPr lvl="1"/>
            <a:r>
              <a:rPr lang="en-US" dirty="0" smtClean="0"/>
              <a:t>Brookville Sidewalk Improvements</a:t>
            </a:r>
          </a:p>
          <a:p>
            <a:pPr lvl="1"/>
            <a:r>
              <a:rPr lang="en-US" dirty="0" smtClean="0"/>
              <a:t>Butler Township </a:t>
            </a:r>
            <a:r>
              <a:rPr lang="en-US" dirty="0" err="1" smtClean="0"/>
              <a:t>Willowbrook</a:t>
            </a:r>
            <a:r>
              <a:rPr lang="en-US" dirty="0" smtClean="0"/>
              <a:t> Street Improvements</a:t>
            </a:r>
          </a:p>
          <a:p>
            <a:pPr lvl="1"/>
            <a:r>
              <a:rPr lang="en-US" dirty="0" smtClean="0"/>
              <a:t>Centerville Johanna Drive Street Improvements</a:t>
            </a:r>
          </a:p>
          <a:p>
            <a:pPr lvl="1"/>
            <a:r>
              <a:rPr lang="en-US" dirty="0" smtClean="0"/>
              <a:t>Englewood ADA Restrooms</a:t>
            </a:r>
          </a:p>
          <a:p>
            <a:pPr lvl="1"/>
            <a:r>
              <a:rPr lang="en-US" dirty="0" smtClean="0"/>
              <a:t>Harrison Township Street Improvements</a:t>
            </a:r>
          </a:p>
          <a:p>
            <a:pPr lvl="1"/>
            <a:r>
              <a:rPr lang="en-US" dirty="0" smtClean="0"/>
              <a:t>Miamisburg ADA Infrastructure Improvements</a:t>
            </a:r>
          </a:p>
          <a:p>
            <a:pPr lvl="1"/>
            <a:r>
              <a:rPr lang="en-US" dirty="0" smtClean="0"/>
              <a:t>Riverside Demolition</a:t>
            </a:r>
          </a:p>
          <a:p>
            <a:pPr lvl="1"/>
            <a:r>
              <a:rPr lang="en-US" dirty="0" smtClean="0"/>
              <a:t>Vandalia Water Main Replacement</a:t>
            </a:r>
          </a:p>
          <a:p>
            <a:pPr lvl="1"/>
            <a:r>
              <a:rPr lang="en-US" dirty="0" smtClean="0"/>
              <a:t>Verona </a:t>
            </a:r>
            <a:r>
              <a:rPr lang="en-US" dirty="0" err="1" smtClean="0"/>
              <a:t>Sandhurst</a:t>
            </a:r>
            <a:r>
              <a:rPr lang="en-US" dirty="0" smtClean="0"/>
              <a:t> Street Reconstruction</a:t>
            </a:r>
          </a:p>
          <a:p>
            <a:pPr lvl="1"/>
            <a:r>
              <a:rPr lang="en-US" dirty="0" smtClean="0"/>
              <a:t>Washington Township ADA Park Improvements</a:t>
            </a:r>
          </a:p>
          <a:p>
            <a:pPr lvl="1"/>
            <a:r>
              <a:rPr lang="en-US" dirty="0" smtClean="0"/>
              <a:t>West Carrollton Demolition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182" y="1395865"/>
            <a:ext cx="4318360" cy="32387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25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981700"/>
            <a:ext cx="12192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35979"/>
            <a:ext cx="12192000" cy="45719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439400" y="4953000"/>
            <a:ext cx="1600200" cy="160020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MC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00" y="5133975"/>
            <a:ext cx="1247642" cy="1100860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140208" y="6106475"/>
            <a:ext cx="7099300" cy="4690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8544" y="6036936"/>
            <a:ext cx="7668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MCOFUTURES INITIATIVE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871912" y="261937"/>
            <a:ext cx="4448175" cy="4810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8312" y="2045961"/>
            <a:ext cx="2771775" cy="24193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43763" y="3075806"/>
            <a:ext cx="3195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MCOFuture</a:t>
            </a:r>
            <a:r>
              <a:rPr lang="en-US" sz="3200" b="1" dirty="0" smtClean="0"/>
              <a:t> Initiative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052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981700"/>
            <a:ext cx="12192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35979"/>
            <a:ext cx="12192000" cy="45719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439400" y="4953000"/>
            <a:ext cx="1600200" cy="160020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MC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00" y="5133975"/>
            <a:ext cx="1247642" cy="1100860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140208" y="6106475"/>
            <a:ext cx="7099300" cy="4690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528" y="1140241"/>
            <a:ext cx="10151872" cy="3069523"/>
          </a:xfrm>
        </p:spPr>
        <p:txBody>
          <a:bodyPr>
            <a:noAutofit/>
          </a:bodyPr>
          <a:lstStyle/>
          <a:p>
            <a:r>
              <a:rPr lang="en-US" dirty="0" smtClean="0"/>
              <a:t>Goal: Target the county’s economic development assistance to small businesses</a:t>
            </a:r>
          </a:p>
          <a:p>
            <a:pPr lvl="1"/>
            <a:r>
              <a:rPr lang="en-US" dirty="0"/>
              <a:t>Re-allocate </a:t>
            </a:r>
            <a:r>
              <a:rPr lang="en-US" dirty="0" smtClean="0"/>
              <a:t>up </a:t>
            </a:r>
            <a:r>
              <a:rPr lang="en-US" dirty="0"/>
              <a:t>to $1 million per year of ED/GE funds to small and emerging businesses that </a:t>
            </a:r>
            <a:r>
              <a:rPr lang="en-US" dirty="0" smtClean="0"/>
              <a:t>show potential job creation</a:t>
            </a:r>
            <a:endParaRPr lang="en-US" dirty="0"/>
          </a:p>
          <a:p>
            <a:pPr lvl="1"/>
            <a:r>
              <a:rPr lang="en-US" b="1" dirty="0" smtClean="0"/>
              <a:t>Include </a:t>
            </a:r>
            <a:r>
              <a:rPr lang="en-US" b="1" dirty="0"/>
              <a:t>language in our agreements with vendors, contractors </a:t>
            </a:r>
            <a:r>
              <a:rPr lang="en-US" b="1" dirty="0" smtClean="0"/>
              <a:t>and grantees </a:t>
            </a:r>
            <a:r>
              <a:rPr lang="en-US" b="1" dirty="0"/>
              <a:t>to encourage inclusion of fully qualified, small and </a:t>
            </a:r>
            <a:r>
              <a:rPr lang="en-US" b="1" dirty="0" smtClean="0"/>
              <a:t>emerging businesses </a:t>
            </a:r>
            <a:r>
              <a:rPr lang="en-US" b="1" dirty="0"/>
              <a:t>as primary participants and </a:t>
            </a:r>
            <a:r>
              <a:rPr lang="en-US" b="1" dirty="0" smtClean="0"/>
              <a:t>subcontractors</a:t>
            </a:r>
            <a:endParaRPr lang="en-US" b="1" dirty="0"/>
          </a:p>
          <a:p>
            <a:pPr lvl="1"/>
            <a:r>
              <a:rPr lang="en-US" dirty="0" smtClean="0"/>
              <a:t>Lead </a:t>
            </a:r>
            <a:r>
              <a:rPr lang="en-US" dirty="0"/>
              <a:t>an effort to encourage more businesses to support fully qualified</a:t>
            </a:r>
            <a:r>
              <a:rPr lang="en-US" dirty="0" smtClean="0"/>
              <a:t>, small </a:t>
            </a:r>
            <a:r>
              <a:rPr lang="en-US" dirty="0"/>
              <a:t>and emerging business as primary participants and </a:t>
            </a:r>
            <a:r>
              <a:rPr lang="en-US" dirty="0" smtClean="0"/>
              <a:t>subcontractors</a:t>
            </a:r>
            <a:endParaRPr lang="en-US" dirty="0"/>
          </a:p>
          <a:p>
            <a:pPr lvl="1"/>
            <a:r>
              <a:rPr lang="en-US" dirty="0" smtClean="0"/>
              <a:t>Accelerate </a:t>
            </a:r>
            <a:r>
              <a:rPr lang="en-US" dirty="0"/>
              <a:t>efforts to bring state-of-the-art broadband and high speed, </a:t>
            </a:r>
            <a:r>
              <a:rPr lang="en-US" dirty="0" smtClean="0"/>
              <a:t>fully network </a:t>
            </a:r>
            <a:r>
              <a:rPr lang="en-US" dirty="0"/>
              <a:t>enabled wireless capacity to every business and </a:t>
            </a:r>
            <a:r>
              <a:rPr lang="en-US" dirty="0" smtClean="0"/>
              <a:t>residence throughout </a:t>
            </a:r>
            <a:r>
              <a:rPr lang="en-US" dirty="0"/>
              <a:t>the </a:t>
            </a:r>
            <a:r>
              <a:rPr lang="en-US" dirty="0" smtClean="0"/>
              <a:t>county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MCOFuture.com - What does it mean to you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8" y="234414"/>
            <a:ext cx="378142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8544" y="6036936"/>
            <a:ext cx="7668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MCOFUTURES INITIATIVE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981700"/>
            <a:ext cx="12192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35979"/>
            <a:ext cx="12192000" cy="45719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140208" y="6106475"/>
            <a:ext cx="7099300" cy="4690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208" y="6057038"/>
            <a:ext cx="965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MONTGOMERY COUNTY VENDOR REGISTRATION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528" y="114620"/>
            <a:ext cx="7731760" cy="3069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/>
              <a:t>Vendor Registration:</a:t>
            </a:r>
          </a:p>
          <a:p>
            <a:r>
              <a:rPr lang="en-US" dirty="0" smtClean="0"/>
              <a:t>Ties into </a:t>
            </a:r>
            <a:r>
              <a:rPr lang="en-US" dirty="0" err="1" smtClean="0"/>
              <a:t>MCOFuture</a:t>
            </a:r>
            <a:r>
              <a:rPr lang="en-US" dirty="0" smtClean="0"/>
              <a:t> </a:t>
            </a:r>
            <a:r>
              <a:rPr lang="en-US" dirty="0" err="1" smtClean="0"/>
              <a:t>Initative</a:t>
            </a:r>
            <a:endParaRPr lang="en-US" dirty="0" smtClean="0"/>
          </a:p>
          <a:p>
            <a:pPr lvl="1"/>
            <a:r>
              <a:rPr lang="en-US" dirty="0"/>
              <a:t>Small </a:t>
            </a:r>
            <a:r>
              <a:rPr lang="en-US" dirty="0" smtClean="0"/>
              <a:t>and </a:t>
            </a:r>
            <a:r>
              <a:rPr lang="en-US" dirty="0"/>
              <a:t>minority business </a:t>
            </a:r>
            <a:r>
              <a:rPr lang="en-US" dirty="0" smtClean="0"/>
              <a:t>enterprises </a:t>
            </a:r>
            <a:r>
              <a:rPr lang="en-US" dirty="0"/>
              <a:t>are encouraged to participate</a:t>
            </a:r>
            <a:endParaRPr lang="en-US" dirty="0" smtClean="0"/>
          </a:p>
          <a:p>
            <a:r>
              <a:rPr lang="en-US" dirty="0" smtClean="0"/>
              <a:t>Purchasing Department acquires equipment and supplies necessary for County operations</a:t>
            </a:r>
          </a:p>
          <a:p>
            <a:r>
              <a:rPr lang="en-US" dirty="0" smtClean="0"/>
              <a:t>County issues over 7,000 purchase orders annually</a:t>
            </a:r>
          </a:p>
          <a:p>
            <a:r>
              <a:rPr lang="en-US" dirty="0" smtClean="0"/>
              <a:t>County maintains vendor list for purchasing</a:t>
            </a:r>
          </a:p>
          <a:p>
            <a:pPr lvl="1"/>
            <a:r>
              <a:rPr lang="en-US" dirty="0" smtClean="0"/>
              <a:t>Organized by item/service</a:t>
            </a:r>
          </a:p>
          <a:p>
            <a:pPr lvl="1"/>
            <a:r>
              <a:rPr lang="en-US" dirty="0" smtClean="0"/>
              <a:t>Businesses can register to receive Notifications of Invitation to Bid</a:t>
            </a:r>
          </a:p>
          <a:p>
            <a:pPr lvl="1"/>
            <a:r>
              <a:rPr lang="en-US" dirty="0" smtClean="0"/>
              <a:t>Awards are made based upon price and quality</a:t>
            </a:r>
          </a:p>
          <a:p>
            <a:r>
              <a:rPr lang="en-US" dirty="0" smtClean="0">
                <a:hlinkClick r:id="rId2"/>
              </a:rPr>
              <a:t>mcohio.org/departments/purchasing/</a:t>
            </a:r>
            <a:r>
              <a:rPr lang="en-US" dirty="0" err="1" smtClean="0">
                <a:hlinkClick r:id="rId2"/>
              </a:rPr>
              <a:t>index.php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3344">
            <a:off x="7985437" y="528716"/>
            <a:ext cx="2840845" cy="36559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4136">
            <a:off x="8404845" y="838912"/>
            <a:ext cx="2840845" cy="36559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4176">
            <a:off x="8774548" y="1282990"/>
            <a:ext cx="2840845" cy="365597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10439400" y="4953000"/>
            <a:ext cx="1600200" cy="1600200"/>
            <a:chOff x="10439400" y="4953000"/>
            <a:chExt cx="1600200" cy="1600200"/>
          </a:xfrm>
        </p:grpSpPr>
        <p:sp>
          <p:nvSpPr>
            <p:cNvPr id="8" name="Oval 7"/>
            <p:cNvSpPr/>
            <p:nvPr/>
          </p:nvSpPr>
          <p:spPr bwMode="auto">
            <a:xfrm>
              <a:off x="10439400" y="4953000"/>
              <a:ext cx="1600200" cy="1600200"/>
            </a:xfrm>
            <a:prstGeom prst="ellipse">
              <a:avLst/>
            </a:prstGeom>
            <a:solidFill>
              <a:schemeClr val="bg1"/>
            </a:solidFill>
            <a:ln w="508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9" name="Picture 8" descr="MC_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29900" y="5133975"/>
              <a:ext cx="1247642" cy="1100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88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5981700"/>
            <a:ext cx="12192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5935979"/>
            <a:ext cx="12192000" cy="45719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0439400" y="4953000"/>
            <a:ext cx="1600200" cy="160020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0" descr="MC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00" y="5133975"/>
            <a:ext cx="1247642" cy="1100860"/>
          </a:xfrm>
          <a:prstGeom prst="rect">
            <a:avLst/>
          </a:prstGeom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140208" y="6106475"/>
            <a:ext cx="7099300" cy="4690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208" y="6057038"/>
            <a:ext cx="965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CONTACT INFORMATION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4731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Michael Norton-Smith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Community &amp; Economic Development Specialist</a:t>
            </a:r>
            <a:br>
              <a:rPr lang="en-US" sz="3600" dirty="0" smtClean="0"/>
            </a:br>
            <a:r>
              <a:rPr lang="en-US" sz="3600" dirty="0" smtClean="0"/>
              <a:t>Montgomery County</a:t>
            </a:r>
            <a:br>
              <a:rPr lang="en-US" sz="3600" dirty="0" smtClean="0"/>
            </a:br>
            <a:r>
              <a:rPr lang="en-US" sz="3600" dirty="0" smtClean="0"/>
              <a:t>(937) 224.3848</a:t>
            </a:r>
            <a:br>
              <a:rPr lang="en-US" sz="3600" dirty="0" smtClean="0"/>
            </a:br>
            <a:r>
              <a:rPr lang="en-US" sz="3600" dirty="0" smtClean="0"/>
              <a:t>SmithMN@mcohio.org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>
                <a:hlinkClick r:id="rId3"/>
              </a:rPr>
              <a:t>www.bfdr.online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02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981700"/>
            <a:ext cx="12192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35979"/>
            <a:ext cx="12192000" cy="45719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439400" y="4953000"/>
            <a:ext cx="1600200" cy="160020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MC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00" y="5133975"/>
            <a:ext cx="1247642" cy="1100860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140208" y="6106475"/>
            <a:ext cx="7099300" cy="4690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8545" y="6036936"/>
            <a:ext cx="972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WHO WE ARE: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85" y="0"/>
            <a:ext cx="7913972" cy="593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981700"/>
            <a:ext cx="12192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35979"/>
            <a:ext cx="12192000" cy="45719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439400" y="4953000"/>
            <a:ext cx="1600200" cy="160020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MC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00" y="5133975"/>
            <a:ext cx="1247642" cy="1100860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140208" y="6106475"/>
            <a:ext cx="7099300" cy="4690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8545" y="6036936"/>
            <a:ext cx="630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HOW WE HELP SMALL BUSINESSES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1312" y="1292851"/>
            <a:ext cx="353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Business Retention &amp; Expansion (BRE)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12" y="261937"/>
            <a:ext cx="4448175" cy="4810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1312" y="3075806"/>
            <a:ext cx="3195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Community</a:t>
            </a:r>
          </a:p>
          <a:p>
            <a:r>
              <a:rPr lang="en-US" sz="3200" b="1" dirty="0" smtClean="0"/>
              <a:t>Development 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843763" y="3075806"/>
            <a:ext cx="3195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MCOFuture</a:t>
            </a:r>
            <a:r>
              <a:rPr lang="en-US" sz="3200" b="1" dirty="0" smtClean="0"/>
              <a:t> Initiative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196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981700"/>
            <a:ext cx="12192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35979"/>
            <a:ext cx="12192000" cy="45719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439400" y="4953000"/>
            <a:ext cx="1600200" cy="160020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MC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00" y="5133975"/>
            <a:ext cx="1247642" cy="1100860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140208" y="6106475"/>
            <a:ext cx="7099300" cy="4690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8545" y="6036936"/>
            <a:ext cx="630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HOW WE HELP SMALL BUSINESSES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1312" y="1311488"/>
            <a:ext cx="353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Business Retention &amp; Expansion (BRE)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871912" y="261937"/>
            <a:ext cx="4448175" cy="4810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1912" y="261935"/>
            <a:ext cx="28575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981700"/>
            <a:ext cx="12192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35979"/>
            <a:ext cx="12192000" cy="45719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439400" y="4953000"/>
            <a:ext cx="1600200" cy="160020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MC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00" y="5133975"/>
            <a:ext cx="1247642" cy="1100860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140208" y="6106475"/>
            <a:ext cx="7099300" cy="4690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208" y="6057038"/>
            <a:ext cx="965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BUSINESS RETENTION AND EXPANSION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1593166" y="750596"/>
            <a:ext cx="8693834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US" kern="0" dirty="0" smtClean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24729" y="1693160"/>
            <a:ext cx="11552813" cy="469465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Regional BRE Program</a:t>
            </a:r>
          </a:p>
          <a:p>
            <a:r>
              <a:rPr lang="en-US" dirty="0" smtClean="0"/>
              <a:t>Customer-focused </a:t>
            </a:r>
            <a:r>
              <a:rPr lang="en-US" dirty="0"/>
              <a:t>program that gives </a:t>
            </a:r>
            <a:r>
              <a:rPr lang="en-US" dirty="0" smtClean="0"/>
              <a:t>businesses </a:t>
            </a:r>
            <a:r>
              <a:rPr lang="en-US" dirty="0"/>
              <a:t>a single point of contact for a wide range of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Regional organization with approximately 30 member jurisdictions across six counties</a:t>
            </a:r>
          </a:p>
          <a:p>
            <a:r>
              <a:rPr lang="en-US" dirty="0" smtClean="0"/>
              <a:t>Outreach specialists work to connect businesses with over </a:t>
            </a:r>
            <a:r>
              <a:rPr lang="en-US" b="1" dirty="0" smtClean="0"/>
              <a:t>100 </a:t>
            </a:r>
            <a:r>
              <a:rPr lang="en-US" b="1" dirty="0"/>
              <a:t>community resource </a:t>
            </a:r>
            <a:r>
              <a:rPr lang="en-US" b="1" dirty="0" smtClean="0"/>
              <a:t>partners</a:t>
            </a:r>
          </a:p>
          <a:p>
            <a:r>
              <a:rPr lang="en-US" b="1" dirty="0" smtClean="0"/>
              <a:t>Keeps a pulse on the companies in your community</a:t>
            </a:r>
          </a:p>
          <a:p>
            <a:endParaRPr lang="en-US" b="1" dirty="0" smtClean="0"/>
          </a:p>
        </p:txBody>
      </p:sp>
      <p:pic>
        <p:nvPicPr>
          <p:cNvPr id="23" name="Picture Placeholder 7" descr="BusinessFirst_Logo.png"/>
          <p:cNvPicPr>
            <a:picLocks noChangeAspect="1"/>
          </p:cNvPicPr>
          <p:nvPr/>
        </p:nvPicPr>
        <p:blipFill>
          <a:blip r:embed="rId3"/>
          <a:srcRect t="-21818" b="-21818"/>
          <a:stretch>
            <a:fillRect/>
          </a:stretch>
        </p:blipFill>
        <p:spPr bwMode="auto">
          <a:xfrm>
            <a:off x="3864769" y="-346595"/>
            <a:ext cx="4462462" cy="295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02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981700"/>
            <a:ext cx="12192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35979"/>
            <a:ext cx="12192000" cy="45719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439400" y="4953000"/>
            <a:ext cx="1600200" cy="160020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MC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00" y="5133975"/>
            <a:ext cx="1247642" cy="1100860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140208" y="6106475"/>
            <a:ext cx="7099300" cy="4690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208" y="6057038"/>
            <a:ext cx="965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BUSINESS RETENTION AND EXPANSION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1593166" y="750596"/>
            <a:ext cx="8693834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US" kern="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272" y="291148"/>
            <a:ext cx="11807327" cy="557850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 Typical BRE Visit:</a:t>
            </a:r>
          </a:p>
          <a:p>
            <a:r>
              <a:rPr lang="en-US" sz="3200" dirty="0" smtClean="0"/>
              <a:t>High-level Executive </a:t>
            </a:r>
          </a:p>
          <a:p>
            <a:pPr lvl="1"/>
            <a:r>
              <a:rPr lang="en-US" dirty="0" smtClean="0"/>
              <a:t>President/C-Level/Operations Manager</a:t>
            </a:r>
          </a:p>
          <a:p>
            <a:pPr lvl="1"/>
            <a:r>
              <a:rPr lang="en-US" dirty="0" smtClean="0"/>
              <a:t>Someone who can answer questions about the overall business</a:t>
            </a:r>
          </a:p>
          <a:p>
            <a:r>
              <a:rPr lang="en-US" sz="3200" dirty="0" smtClean="0"/>
              <a:t>Conversation vs. Survey</a:t>
            </a:r>
          </a:p>
          <a:p>
            <a:pPr lvl="1"/>
            <a:r>
              <a:rPr lang="en-US" dirty="0"/>
              <a:t>What is the biggest challenge or opportunity facing your business? </a:t>
            </a:r>
            <a:endParaRPr lang="en-US" dirty="0" smtClean="0"/>
          </a:p>
          <a:p>
            <a:pPr lvl="1"/>
            <a:r>
              <a:rPr lang="en-US" dirty="0" smtClean="0"/>
              <a:t>Does </a:t>
            </a:r>
            <a:r>
              <a:rPr lang="en-US" dirty="0"/>
              <a:t>the company have growth plans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are the projected revenues in the next year at this location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you have problems recruiting new employees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How would you rate the local business climate? </a:t>
            </a:r>
            <a:endParaRPr lang="en-US" dirty="0" smtClean="0"/>
          </a:p>
          <a:p>
            <a:pPr lvl="1"/>
            <a:r>
              <a:rPr lang="en-US" dirty="0" smtClean="0"/>
              <a:t>How would you rate Community Services</a:t>
            </a:r>
            <a:endParaRPr lang="en-US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77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48" y="2795587"/>
            <a:ext cx="4550570" cy="30337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981700"/>
            <a:ext cx="12192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35979"/>
            <a:ext cx="12192000" cy="45719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439400" y="4953000"/>
            <a:ext cx="1600200" cy="160020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MC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900" y="5133975"/>
            <a:ext cx="1247642" cy="1100860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140208" y="6106475"/>
            <a:ext cx="7099300" cy="4690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208" y="6057038"/>
            <a:ext cx="965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BUSINESS RETENTION AND EXPANSION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1593166" y="750596"/>
            <a:ext cx="8693834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US" kern="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300193"/>
            <a:ext cx="11582400" cy="2644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Working together:</a:t>
            </a:r>
          </a:p>
          <a:p>
            <a:r>
              <a:rPr lang="en-US" dirty="0"/>
              <a:t>Outreach specialists have conducted over </a:t>
            </a:r>
            <a:r>
              <a:rPr lang="en-US" dirty="0" smtClean="0"/>
              <a:t>7,000 </a:t>
            </a:r>
            <a:r>
              <a:rPr lang="en-US" dirty="0"/>
              <a:t>BRE visits with regional companies since </a:t>
            </a:r>
            <a:r>
              <a:rPr lang="en-US" dirty="0" smtClean="0"/>
              <a:t>2001</a:t>
            </a:r>
          </a:p>
          <a:p>
            <a:r>
              <a:rPr lang="en-US" dirty="0"/>
              <a:t>BusinessFirst</a:t>
            </a:r>
            <a:r>
              <a:rPr lang="en-US" dirty="0" smtClean="0"/>
              <a:t>! communities annually coordinate and prioritize business visits</a:t>
            </a:r>
          </a:p>
          <a:p>
            <a:pPr lvl="1"/>
            <a:r>
              <a:rPr lang="en-US" dirty="0" smtClean="0"/>
              <a:t>Priority sectors, major employers, company news, etc.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" y="2716032"/>
            <a:ext cx="6708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BusinessFirst! holds trainings and webinars to improve the competency of regional economic development 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BusinessFirst! also conducts community business walks to </a:t>
            </a:r>
            <a:r>
              <a:rPr lang="en-US" sz="2800" dirty="0" smtClean="0"/>
              <a:t>assist small</a:t>
            </a:r>
            <a:r>
              <a:rPr lang="en-US" sz="2800" dirty="0"/>
              <a:t>, “mom and pop” businesses</a:t>
            </a:r>
          </a:p>
        </p:txBody>
      </p:sp>
    </p:spTree>
    <p:extLst>
      <p:ext uri="{BB962C8B-B14F-4D97-AF65-F5344CB8AC3E}">
        <p14:creationId xmlns:p14="http://schemas.microsoft.com/office/powerpoint/2010/main" val="12873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48" y="1962999"/>
            <a:ext cx="5092699" cy="3819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981700"/>
            <a:ext cx="12192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35979"/>
            <a:ext cx="12192000" cy="45719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439400" y="4953000"/>
            <a:ext cx="1600200" cy="160020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MC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900" y="5133975"/>
            <a:ext cx="1247642" cy="1100860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140208" y="6106475"/>
            <a:ext cx="7099300" cy="4690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208" y="6057038"/>
            <a:ext cx="965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BUSINESS RETENTION AND EXPANSION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1593166" y="750596"/>
            <a:ext cx="8693834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US" kern="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300193"/>
            <a:ext cx="11582400" cy="2644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Working together:</a:t>
            </a:r>
          </a:p>
          <a:p>
            <a:r>
              <a:rPr lang="en-US" dirty="0"/>
              <a:t>BusinessFirst! also hosts </a:t>
            </a:r>
            <a:r>
              <a:rPr lang="en-US" dirty="0" smtClean="0"/>
              <a:t>Roundtables </a:t>
            </a:r>
            <a:r>
              <a:rPr lang="en-US" dirty="0"/>
              <a:t>to learn about the issues and opportunities faced by industries in the Dayton </a:t>
            </a:r>
            <a:r>
              <a:rPr lang="en-US" dirty="0" smtClean="0"/>
              <a:t>Region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1859986"/>
            <a:ext cx="625144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BusinessFirst! </a:t>
            </a:r>
            <a:r>
              <a:rPr lang="en-US" sz="2800" dirty="0" smtClean="0"/>
              <a:t>plans to host small business roundtables in 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MBE/WBE/VBE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Feedback </a:t>
            </a:r>
            <a:r>
              <a:rPr lang="en-US" sz="2800" dirty="0"/>
              <a:t>is used to shape regional strategic </a:t>
            </a:r>
            <a:r>
              <a:rPr lang="en-US" sz="2800" dirty="0" smtClean="0"/>
              <a:t>initiatives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Workforce Training, BF! Relocation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05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9300" t="8232" r="9640"/>
          <a:stretch/>
        </p:blipFill>
        <p:spPr>
          <a:xfrm>
            <a:off x="404655" y="364332"/>
            <a:ext cx="6070950" cy="5605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558E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981700"/>
            <a:ext cx="12192000" cy="723900"/>
          </a:xfrm>
          <a:prstGeom prst="rect">
            <a:avLst/>
          </a:prstGeom>
          <a:solidFill>
            <a:srgbClr val="EA2C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35979"/>
            <a:ext cx="12192000" cy="45719"/>
          </a:xfrm>
          <a:prstGeom prst="rect">
            <a:avLst/>
          </a:prstGeom>
          <a:solidFill>
            <a:srgbClr val="FABF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439400" y="4953000"/>
            <a:ext cx="1600200" cy="160020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MC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900" y="5133975"/>
            <a:ext cx="1247642" cy="1100860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140208" y="6106475"/>
            <a:ext cx="7099300" cy="4690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208" y="6057038"/>
            <a:ext cx="965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BUSINESS RETENTION AND EXPANSION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1593166" y="750596"/>
            <a:ext cx="8693834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US" kern="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37663" y="375531"/>
            <a:ext cx="5401937" cy="4833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BusinessFirst! Website</a:t>
            </a:r>
            <a:endParaRPr lang="en-US" sz="4000" b="1" dirty="0" smtClean="0"/>
          </a:p>
          <a:p>
            <a:r>
              <a:rPr lang="en-US" dirty="0" smtClean="0">
                <a:hlinkClick r:id="rId4"/>
              </a:rPr>
              <a:t>www.bfdr.online</a:t>
            </a:r>
            <a:endParaRPr lang="en-US" dirty="0" smtClean="0"/>
          </a:p>
          <a:p>
            <a:r>
              <a:rPr lang="en-US" dirty="0" smtClean="0"/>
              <a:t> Includes portal to request BRE visit from BusinessFirst!</a:t>
            </a:r>
          </a:p>
          <a:p>
            <a:r>
              <a:rPr lang="en-US" dirty="0" smtClean="0"/>
              <a:t> Also includes “Tools for Business Success” module has over 600 resources to help companies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642</Words>
  <Application>Microsoft Office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Michael Norton-Smith Community &amp; Economic Development Specialist Montgomery County (937) 224.3848 SmithMN@mcohio.org  www.bfdr.online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Eberly,  Gwen</dc:creator>
  <cp:lastModifiedBy>Smith, Michael Norton</cp:lastModifiedBy>
  <cp:revision>81</cp:revision>
  <cp:lastPrinted>2016-02-02T16:42:07Z</cp:lastPrinted>
  <dcterms:created xsi:type="dcterms:W3CDTF">2016-02-01T18:53:05Z</dcterms:created>
  <dcterms:modified xsi:type="dcterms:W3CDTF">2016-02-23T21:13:36Z</dcterms:modified>
</cp:coreProperties>
</file>